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76" r:id="rId4"/>
    <p:sldId id="277" r:id="rId5"/>
    <p:sldId id="263" r:id="rId6"/>
    <p:sldId id="264" r:id="rId7"/>
    <p:sldId id="278" r:id="rId8"/>
    <p:sldId id="282" r:id="rId9"/>
    <p:sldId id="280" r:id="rId10"/>
    <p:sldId id="283" r:id="rId11"/>
    <p:sldId id="281" r:id="rId12"/>
    <p:sldId id="28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538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.123.220\personal\&#1053;&#1080;&#1082;&#1086;&#1083;&#1072;&#1077;&#1074;&#1089;&#1082;&#1072;&#1103;%20&#1048;.&#1040;\&#1076;&#1086;&#1082;&#1091;&#1084;&#1077;&#1085;&#1090;&#1099;%20&#1089;%20&#1082;&#1086;&#1084;&#1087;&#1100;&#1102;&#1090;&#1077;&#1088;&#1072;\&#1040;&#1090;&#1090;&#1077;&#1089;&#1090;&#1072;&#1094;&#1080;&#1103;\&#1040;&#1090;&#1090;&#1077;&#1089;&#1090;&#1072;&#1094;&#1080;&#1103;%202015-2016%20&#1091;&#1095;.&#1075;\&#1084;&#1086;&#1085;&#1080;&#1090;&#1086;&#1088;&#1080;&#1085;&#1075;%20&#1087;&#1086;%20&#1072;&#1090;&#1090;&#1077;&#1089;&#1090;&#1072;&#1094;&#1080;&#1080;%20&#1072;&#1087;&#1088;&#1077;&#1083;&#1100;%202016\&#1076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/>
              <a:t>Качественный состав</a:t>
            </a:r>
            <a:r>
              <a:rPr lang="ru-RU" sz="1800" baseline="0" dirty="0"/>
              <a:t> по типам и видам </a:t>
            </a:r>
            <a:r>
              <a:rPr lang="ru-RU" sz="1800" baseline="0" dirty="0" smtClean="0"/>
              <a:t>учреждений (апрель 2016 г.)</a:t>
            </a:r>
            <a:endParaRPr lang="ru-RU" sz="1800" baseline="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[диаграммы.xlsx]Лист2!$A$2:$A$7</c:f>
              <c:strCache>
                <c:ptCount val="6"/>
                <c:pt idx="0">
                  <c:v>Гимназии</c:v>
                </c:pt>
                <c:pt idx="1">
                  <c:v>Шк. с угл. изуч.</c:v>
                </c:pt>
                <c:pt idx="2">
                  <c:v>Лицеи</c:v>
                </c:pt>
                <c:pt idx="3">
                  <c:v>СОШ</c:v>
                </c:pt>
                <c:pt idx="4">
                  <c:v>ДОУ</c:v>
                </c:pt>
                <c:pt idx="5">
                  <c:v>УДО</c:v>
                </c:pt>
              </c:strCache>
            </c:strRef>
          </c:cat>
          <c:val>
            <c:numRef>
              <c:f>[диаграммы.xlsx]Лист2!$B$2:$B$7</c:f>
              <c:numCache>
                <c:formatCode>General</c:formatCode>
                <c:ptCount val="6"/>
                <c:pt idx="0">
                  <c:v>74.3</c:v>
                </c:pt>
                <c:pt idx="1">
                  <c:v>69.7</c:v>
                </c:pt>
                <c:pt idx="2">
                  <c:v>70.3</c:v>
                </c:pt>
                <c:pt idx="3">
                  <c:v>65.400000000000006</c:v>
                </c:pt>
                <c:pt idx="4">
                  <c:v>62.1</c:v>
                </c:pt>
                <c:pt idx="5">
                  <c:v>63.1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3804160"/>
        <c:axId val="63814656"/>
        <c:axId val="0"/>
      </c:bar3DChart>
      <c:catAx>
        <c:axId val="63804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3814656"/>
        <c:crosses val="autoZero"/>
        <c:auto val="1"/>
        <c:lblAlgn val="ctr"/>
        <c:lblOffset val="100"/>
        <c:noMultiLvlLbl val="0"/>
      </c:catAx>
      <c:valAx>
        <c:axId val="63814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3804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844824"/>
            <a:ext cx="7175351" cy="3080633"/>
          </a:xfrm>
        </p:spPr>
        <p:txBody>
          <a:bodyPr>
            <a:normAutofit fontScale="90000"/>
          </a:bodyPr>
          <a:lstStyle/>
          <a:p>
            <a:pPr marL="182880" lvl="0" indent="0" algn="ctr">
              <a:buNone/>
            </a:pPr>
            <a:r>
              <a:rPr lang="ru-RU" altLang="ru-RU" sz="36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Педагогическая аттестация как приоритетное </a:t>
            </a:r>
            <a:r>
              <a:rPr lang="ru-RU" altLang="ru-RU" sz="36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направление кадровой политики в системе </a:t>
            </a:r>
            <a:r>
              <a:rPr lang="ru-RU" altLang="ru-RU" sz="36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образования </a:t>
            </a:r>
            <a:r>
              <a:rPr lang="ru-RU" altLang="ru-RU" sz="3600" b="1" kern="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г.Казани</a:t>
            </a:r>
            <a:r>
              <a:rPr lang="ru-RU" altLang="ru-RU" sz="36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27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(и</a:t>
            </a:r>
            <a:r>
              <a:rPr lang="ru-RU" altLang="ru-RU" sz="2400" b="1" i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тоги, проблемы, пути решения)</a:t>
            </a:r>
            <a:r>
              <a:rPr lang="ru-RU" altLang="ru-RU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altLang="ru-RU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altLang="ru-RU" sz="2400" kern="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И.А.Николаевская</a:t>
            </a:r>
            <a:r>
              <a:rPr lang="ru-RU" altLang="ru-RU" sz="24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старший методист Информационно-методического отдела Управления образования </a:t>
            </a:r>
            <a:r>
              <a:rPr lang="ru-RU" altLang="ru-RU" sz="2400" kern="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г.Казани</a:t>
            </a:r>
            <a:r>
              <a:rPr lang="ru-RU" altLang="ru-RU" sz="24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67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872208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ru-RU" sz="2800" b="1" dirty="0" smtClean="0">
                <a:solidFill>
                  <a:srgbClr val="FF6600"/>
                </a:solidFill>
              </a:rPr>
              <a:t>Рекомендации по заполнению формы №3</a:t>
            </a:r>
            <a:br>
              <a:rPr lang="ru-RU" sz="2800" b="1" dirty="0" smtClean="0">
                <a:solidFill>
                  <a:srgbClr val="FF6600"/>
                </a:solidFill>
              </a:rPr>
            </a:br>
            <a:r>
              <a:rPr lang="ru-RU" sz="2800" dirty="0" smtClean="0">
                <a:solidFill>
                  <a:srgbClr val="3333FF"/>
                </a:solidFill>
              </a:rPr>
              <a:t/>
            </a:r>
            <a:br>
              <a:rPr lang="ru-RU" sz="2800" dirty="0" smtClean="0">
                <a:solidFill>
                  <a:srgbClr val="3333FF"/>
                </a:solidFill>
              </a:rPr>
            </a:br>
            <a:endParaRPr lang="ru-RU" sz="2800" dirty="0">
              <a:solidFill>
                <a:srgbClr val="3333FF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136904" cy="422602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sz="2400" b="1" dirty="0">
                <a:solidFill>
                  <a:srgbClr val="3333FF"/>
                </a:solidFill>
              </a:rPr>
              <a:t>Указываем цифры </a:t>
            </a:r>
            <a:r>
              <a:rPr lang="ru-RU" sz="2400" b="1" dirty="0" smtClean="0">
                <a:solidFill>
                  <a:srgbClr val="3333FF"/>
                </a:solidFill>
              </a:rPr>
              <a:t>–аттестованных педагогов </a:t>
            </a:r>
            <a:r>
              <a:rPr lang="ru-RU" sz="2400" b="1" dirty="0">
                <a:solidFill>
                  <a:srgbClr val="3333FF"/>
                </a:solidFill>
              </a:rPr>
              <a:t>с сентября </a:t>
            </a:r>
            <a:r>
              <a:rPr lang="ru-RU" sz="2400" b="1" dirty="0" smtClean="0">
                <a:solidFill>
                  <a:srgbClr val="3333FF"/>
                </a:solidFill>
              </a:rPr>
              <a:t>по </a:t>
            </a:r>
            <a:r>
              <a:rPr lang="ru-RU" sz="2400" b="1" dirty="0">
                <a:solidFill>
                  <a:srgbClr val="3333FF"/>
                </a:solidFill>
              </a:rPr>
              <a:t>апрель </a:t>
            </a:r>
            <a:r>
              <a:rPr lang="ru-RU" sz="2400" b="1" dirty="0" smtClean="0">
                <a:solidFill>
                  <a:srgbClr val="3333FF"/>
                </a:solidFill>
              </a:rPr>
              <a:t>учебного </a:t>
            </a:r>
            <a:r>
              <a:rPr lang="ru-RU" sz="2400" b="1" dirty="0">
                <a:solidFill>
                  <a:srgbClr val="3333FF"/>
                </a:solidFill>
              </a:rPr>
              <a:t>года ( СЗД, 1 и высшая)</a:t>
            </a:r>
            <a:endParaRPr lang="ru-RU" sz="2400" dirty="0">
              <a:solidFill>
                <a:srgbClr val="3333FF"/>
              </a:solidFill>
            </a:endParaRPr>
          </a:p>
          <a:p>
            <a:pPr algn="l"/>
            <a:r>
              <a:rPr lang="ru-RU" sz="8600" b="1" dirty="0">
                <a:solidFill>
                  <a:srgbClr val="3333FF"/>
                </a:solidFill>
              </a:rPr>
              <a:t/>
            </a:r>
            <a:br>
              <a:rPr lang="ru-RU" sz="8600" b="1" dirty="0">
                <a:solidFill>
                  <a:srgbClr val="3333FF"/>
                </a:solidFill>
              </a:rPr>
            </a:br>
            <a:endParaRPr lang="ru-RU" sz="8600" b="1" dirty="0">
              <a:solidFill>
                <a:srgbClr val="3333FF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16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132" y="0"/>
            <a:ext cx="1259632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6257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5610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5496" y="1"/>
            <a:ext cx="9090868" cy="1628799"/>
          </a:xfrm>
          <a:effectLst/>
        </p:spPr>
        <p:txBody>
          <a:bodyPr>
            <a:noAutofit/>
          </a:bodyPr>
          <a:lstStyle/>
          <a:p>
            <a:pPr algn="l"/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>Форма </a:t>
            </a:r>
            <a:r>
              <a:rPr lang="ru-RU" sz="3200" b="1" i="1" dirty="0">
                <a:solidFill>
                  <a:srgbClr val="FF0000"/>
                </a:solidFill>
                <a:latin typeface="+mn-lt"/>
              </a:rPr>
              <a:t>№4</a:t>
            </a:r>
            <a:r>
              <a:rPr lang="ru-RU" sz="3200" b="1" dirty="0">
                <a:solidFill>
                  <a:srgbClr val="0000FF"/>
                </a:solidFill>
                <a:latin typeface="+mn-lt"/>
              </a:rPr>
              <a:t/>
            </a:r>
            <a:br>
              <a:rPr lang="ru-RU" sz="3200" b="1" dirty="0">
                <a:solidFill>
                  <a:srgbClr val="0000FF"/>
                </a:solidFill>
                <a:latin typeface="+mn-lt"/>
              </a:rPr>
            </a:br>
            <a:r>
              <a:rPr lang="ru-RU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Сводная таблица итогов аттестации педагогических работников на апрель </a:t>
            </a:r>
            <a:r>
              <a:rPr lang="ru-RU" sz="32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endParaRPr lang="ru-RU" sz="3200" b="1" dirty="0">
              <a:solidFill>
                <a:srgbClr val="0000FF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87712"/>
              </p:ext>
            </p:extLst>
          </p:nvPr>
        </p:nvGraphicFramePr>
        <p:xfrm>
          <a:off x="395536" y="2132856"/>
          <a:ext cx="8498368" cy="4235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42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  <a:gridCol w="380664"/>
              </a:tblGrid>
              <a:tr h="501849"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Из них аттестовано/из них совместители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 числа аттестованных (присвоены категории) </a:t>
                      </a:r>
                      <a:endParaRPr lang="ru-RU" sz="14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84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Педагогический стаж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84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0-10 лет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свыше 10 до 20 лет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свыше 20 лет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859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высшая категория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первая категория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СЗД </a:t>
                      </a:r>
                      <a:endParaRPr lang="ru-RU" sz="1200" b="1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высшая категория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первая категория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СЗД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высшая категория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первая категория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СЗД </a:t>
                      </a:r>
                      <a:endParaRPr lang="ru-RU" sz="12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91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</a:t>
                      </a:r>
                      <a:r>
                        <a:rPr lang="ru-RU" sz="1200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</a:t>
                      </a:r>
                      <a:r>
                        <a:rPr lang="ru-RU" sz="1200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Совместители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sz="12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Осн.раб</a:t>
                      </a:r>
                      <a:r>
                        <a:rPr lang="ru-RU" sz="12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endParaRPr lang="ru-RU" sz="12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8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ru-RU" sz="2000" b="1" dirty="0">
                          <a:solidFill>
                            <a:schemeClr val="accent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chemeClr val="accent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chemeClr val="accent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chemeClr val="accent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ru-RU" sz="2000" b="1" dirty="0">
                          <a:solidFill>
                            <a:schemeClr val="accent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chemeClr val="accent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2000" b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0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53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872208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ru-RU" sz="2800" b="1" dirty="0" smtClean="0">
                <a:solidFill>
                  <a:srgbClr val="FF6600"/>
                </a:solidFill>
              </a:rPr>
              <a:t>Рекомендации по заполнению формы №4</a:t>
            </a:r>
            <a:br>
              <a:rPr lang="ru-RU" sz="2800" b="1" dirty="0" smtClean="0">
                <a:solidFill>
                  <a:srgbClr val="FF6600"/>
                </a:solidFill>
              </a:rPr>
            </a:br>
            <a:r>
              <a:rPr lang="ru-RU" sz="3200" dirty="0" smtClean="0">
                <a:solidFill>
                  <a:srgbClr val="3333FF"/>
                </a:solidFill>
              </a:rPr>
              <a:t/>
            </a:r>
            <a:br>
              <a:rPr lang="ru-RU" sz="3200" dirty="0" smtClean="0">
                <a:solidFill>
                  <a:srgbClr val="3333FF"/>
                </a:solidFill>
              </a:rPr>
            </a:br>
            <a:endParaRPr lang="ru-RU" sz="3200" dirty="0">
              <a:solidFill>
                <a:srgbClr val="3333FF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24936" cy="4226024"/>
          </a:xfrm>
        </p:spPr>
        <p:txBody>
          <a:bodyPr>
            <a:normAutofit fontScale="32500" lnSpcReduction="20000"/>
          </a:bodyPr>
          <a:lstStyle/>
          <a:p>
            <a:pPr marL="1143000" indent="-1143000" algn="l">
              <a:lnSpc>
                <a:spcPct val="115000"/>
              </a:lnSpc>
              <a:spcAft>
                <a:spcPts val="750"/>
              </a:spcAft>
              <a:buFont typeface="Arial" pitchFamily="34" charset="0"/>
              <a:buChar char="•"/>
            </a:pPr>
            <a:r>
              <a:rPr lang="ru-RU" sz="8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74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Столбец – </a:t>
            </a:r>
            <a:r>
              <a:rPr lang="ru-RU" sz="7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«всего педагогических работников» </a:t>
            </a:r>
            <a:r>
              <a:rPr lang="ru-RU" sz="74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</a:t>
            </a:r>
            <a:r>
              <a:rPr lang="ru-RU" sz="7400" b="1" dirty="0">
                <a:solidFill>
                  <a:srgbClr val="3333FF"/>
                </a:solidFill>
              </a:rPr>
              <a:t>форме 4 </a:t>
            </a:r>
            <a:r>
              <a:rPr lang="ru-RU" sz="7400" b="1" dirty="0" smtClean="0">
                <a:solidFill>
                  <a:srgbClr val="3333FF"/>
                </a:solidFill>
              </a:rPr>
              <a:t>-должен </a:t>
            </a:r>
            <a:r>
              <a:rPr lang="ru-RU" sz="7400" b="1" dirty="0">
                <a:solidFill>
                  <a:srgbClr val="3333FF"/>
                </a:solidFill>
              </a:rPr>
              <a:t>совпадать с  цифрой в форме 1- </a:t>
            </a:r>
            <a:r>
              <a:rPr lang="ru-RU" sz="7400" b="1" dirty="0" smtClean="0">
                <a:solidFill>
                  <a:srgbClr val="3333FF"/>
                </a:solidFill>
              </a:rPr>
              <a:t> «численность </a:t>
            </a:r>
            <a:r>
              <a:rPr lang="ru-RU" sz="7400" b="1" dirty="0" err="1" smtClean="0">
                <a:solidFill>
                  <a:srgbClr val="3333FF"/>
                </a:solidFill>
              </a:rPr>
              <a:t>педработников</a:t>
            </a:r>
            <a:r>
              <a:rPr lang="ru-RU" sz="7400" b="1" dirty="0" smtClean="0">
                <a:solidFill>
                  <a:srgbClr val="3333FF"/>
                </a:solidFill>
              </a:rPr>
              <a:t>»;</a:t>
            </a:r>
            <a:endParaRPr lang="ru-RU" sz="7400" b="1" dirty="0">
              <a:solidFill>
                <a:srgbClr val="3333FF"/>
              </a:solidFill>
            </a:endParaRPr>
          </a:p>
          <a:p>
            <a:pPr marL="1143000" indent="-1143000" algn="l">
              <a:buFont typeface="Arial" pitchFamily="34" charset="0"/>
              <a:buChar char="•"/>
            </a:pPr>
            <a:r>
              <a:rPr lang="ru-RU" sz="74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Столбец </a:t>
            </a:r>
            <a:r>
              <a:rPr lang="ru-RU" sz="7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«из </a:t>
            </a:r>
            <a:r>
              <a:rPr lang="ru-RU" sz="7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них аттестовано/из них </a:t>
            </a:r>
            <a:r>
              <a:rPr lang="ru-RU" sz="7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совместители»</a:t>
            </a:r>
            <a:r>
              <a:rPr lang="ru-RU" sz="7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74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</a:t>
            </a:r>
            <a:r>
              <a:rPr lang="ru-RU" sz="7400" b="1" dirty="0">
                <a:solidFill>
                  <a:srgbClr val="3333FF"/>
                </a:solidFill>
              </a:rPr>
              <a:t>форме 4 </a:t>
            </a:r>
            <a:r>
              <a:rPr lang="ru-RU" sz="7400" b="1" dirty="0" smtClean="0">
                <a:solidFill>
                  <a:srgbClr val="3333FF"/>
                </a:solidFill>
              </a:rPr>
              <a:t>-</a:t>
            </a:r>
            <a:r>
              <a:rPr lang="ru-RU" sz="7400" b="1" dirty="0">
                <a:solidFill>
                  <a:srgbClr val="3333FF"/>
                </a:solidFill>
              </a:rPr>
              <a:t> должен совпадать с  </a:t>
            </a:r>
            <a:r>
              <a:rPr lang="ru-RU" sz="7400" b="1" dirty="0" smtClean="0">
                <a:solidFill>
                  <a:srgbClr val="3333FF"/>
                </a:solidFill>
              </a:rPr>
              <a:t>цифрой в столбце «Всего» формы 3 </a:t>
            </a:r>
            <a:endParaRPr lang="ru-RU" sz="7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l"/>
            <a:r>
              <a:rPr lang="ru-RU" sz="8600" b="1" dirty="0">
                <a:solidFill>
                  <a:srgbClr val="3333FF"/>
                </a:solidFill>
              </a:rPr>
              <a:t/>
            </a:r>
            <a:br>
              <a:rPr lang="ru-RU" sz="8600" b="1" dirty="0">
                <a:solidFill>
                  <a:srgbClr val="3333FF"/>
                </a:solidFill>
              </a:rPr>
            </a:br>
            <a:endParaRPr lang="ru-RU" sz="8600" b="1" dirty="0">
              <a:solidFill>
                <a:srgbClr val="3333FF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06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8229600" cy="4525963"/>
          </a:xfrm>
        </p:spPr>
        <p:txBody>
          <a:bodyPr>
            <a:normAutofit/>
          </a:bodyPr>
          <a:lstStyle/>
          <a:p>
            <a:pPr marL="45720" indent="0" algn="ctr"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Итоги аттестации в декабре 2016 г.</a:t>
            </a:r>
          </a:p>
          <a:p>
            <a:pPr marL="45720" indent="0" algn="ctr">
              <a:buNone/>
              <a:defRPr/>
            </a:pPr>
            <a:endParaRPr lang="ru-RU" sz="3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0715"/>
              </p:ext>
            </p:extLst>
          </p:nvPr>
        </p:nvGraphicFramePr>
        <p:xfrm>
          <a:off x="755576" y="1772816"/>
          <a:ext cx="727280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936104"/>
                <a:gridCol w="1124254"/>
                <a:gridCol w="1407640"/>
                <a:gridCol w="1033762"/>
                <a:gridCol w="15469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район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</a:t>
                      </a:r>
                      <a:r>
                        <a:rPr lang="ru-RU" sz="1600" dirty="0" err="1" smtClean="0"/>
                        <a:t>атт</a:t>
                      </a:r>
                      <a:r>
                        <a:rPr lang="ru-RU" sz="1600" dirty="0" smtClean="0"/>
                        <a:t>-х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высшую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отклонены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первую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отклонены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А,Н-С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542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127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11/8,7%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2/0,2%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В,П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584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135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4/2,2%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449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3/0,01%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К, М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454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1/0,01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337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Сов.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431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1/0,09%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316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1/0,03%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Казань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2011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494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17/3,4%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1517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6/0,003%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75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8229600" cy="4525963"/>
          </a:xfrm>
        </p:spPr>
        <p:txBody>
          <a:bodyPr>
            <a:normAutofit/>
          </a:bodyPr>
          <a:lstStyle/>
          <a:p>
            <a:pPr marL="45720" indent="0" algn="ctr"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Итоги аттестации в марте 2017 г.</a:t>
            </a:r>
          </a:p>
          <a:p>
            <a:pPr marL="45720" indent="0" algn="ctr">
              <a:buNone/>
              <a:defRPr/>
            </a:pPr>
            <a:endParaRPr lang="ru-RU" sz="3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866807"/>
              </p:ext>
            </p:extLst>
          </p:nvPr>
        </p:nvGraphicFramePr>
        <p:xfrm>
          <a:off x="827584" y="1772816"/>
          <a:ext cx="734481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863338"/>
                <a:gridCol w="1159708"/>
                <a:gridCol w="1391649"/>
                <a:gridCol w="1022019"/>
                <a:gridCol w="168396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район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</a:t>
                      </a:r>
                      <a:r>
                        <a:rPr lang="ru-RU" sz="1600" dirty="0" err="1" smtClean="0"/>
                        <a:t>атт</a:t>
                      </a:r>
                      <a:r>
                        <a:rPr lang="ru-RU" sz="1600" dirty="0" smtClean="0"/>
                        <a:t>-х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высшую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отклонены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первую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отклонены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А,Н-С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9/21,4%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В,П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1/7,7%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10/11,5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К,М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6/7,6%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Сов.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10/20,4%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Казань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300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1/0,02%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257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35/13,6%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54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8856984" cy="5688632"/>
          </a:xfrm>
          <a:ln>
            <a:noFill/>
          </a:ln>
          <a:effectLst/>
        </p:spPr>
        <p:txBody>
          <a:bodyPr/>
          <a:lstStyle/>
          <a:p>
            <a:pPr marL="182880" indent="0" algn="l">
              <a:buNone/>
            </a:pPr>
            <a:r>
              <a:rPr lang="ru-RU" sz="24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kern="0" dirty="0">
                <a:solidFill>
                  <a:schemeClr val="accent6"/>
                </a:solidFill>
                <a:effectLst/>
              </a:rPr>
              <a:t>педагоги-</a:t>
            </a:r>
            <a:r>
              <a:rPr lang="ru-RU" sz="2200" kern="0" dirty="0" err="1">
                <a:solidFill>
                  <a:schemeClr val="accent6"/>
                </a:solidFill>
                <a:effectLst/>
              </a:rPr>
              <a:t>досрочники</a:t>
            </a:r>
            <a:r>
              <a:rPr lang="ru-RU" sz="2200" kern="0" dirty="0">
                <a:solidFill>
                  <a:schemeClr val="accent6"/>
                </a:solidFill>
                <a:effectLst/>
              </a:rPr>
              <a:t> </a:t>
            </a:r>
            <a:r>
              <a:rPr lang="ru-RU" sz="2200" kern="0" dirty="0">
                <a:solidFill>
                  <a:srgbClr val="002060"/>
                </a:solidFill>
                <a:effectLst/>
              </a:rPr>
              <a:t>(совокупность результатов: нет «звездного результата»)</a:t>
            </a:r>
            <a:br>
              <a:rPr lang="ru-RU" sz="2200" kern="0" dirty="0">
                <a:solidFill>
                  <a:srgbClr val="002060"/>
                </a:solidFill>
                <a:effectLst/>
              </a:rPr>
            </a:br>
            <a:r>
              <a:rPr lang="ru-RU" sz="2200" kern="0" dirty="0">
                <a:solidFill>
                  <a:schemeClr val="accent6"/>
                </a:solidFill>
                <a:effectLst/>
              </a:rPr>
              <a:t>- недостаточные </a:t>
            </a:r>
            <a:r>
              <a:rPr lang="ru-RU" sz="2200" kern="0" dirty="0" smtClean="0">
                <a:solidFill>
                  <a:schemeClr val="accent6"/>
                </a:solidFill>
                <a:effectLst/>
              </a:rPr>
              <a:t>профессиональные результаты</a:t>
            </a:r>
            <a:r>
              <a:rPr lang="ru-RU" sz="2200" kern="0" dirty="0">
                <a:solidFill>
                  <a:schemeClr val="accent6"/>
                </a:solidFill>
                <a:effectLst/>
              </a:rPr>
              <a:t>:</a:t>
            </a:r>
            <a:br>
              <a:rPr lang="ru-RU" sz="2200" kern="0" dirty="0">
                <a:solidFill>
                  <a:schemeClr val="accent6"/>
                </a:solidFill>
                <a:effectLst/>
              </a:rPr>
            </a:br>
            <a:r>
              <a:rPr lang="ru-RU" sz="2200" kern="0" dirty="0">
                <a:solidFill>
                  <a:srgbClr val="002060"/>
                </a:solidFill>
                <a:effectLst/>
              </a:rPr>
              <a:t>   ЕГЭ, ОГЭ, предметные мониторинги ниже РТ;</a:t>
            </a:r>
            <a:br>
              <a:rPr lang="ru-RU" sz="2200" kern="0" dirty="0">
                <a:solidFill>
                  <a:srgbClr val="002060"/>
                </a:solidFill>
                <a:effectLst/>
              </a:rPr>
            </a:br>
            <a:r>
              <a:rPr lang="ru-RU" sz="2200" kern="0" dirty="0">
                <a:solidFill>
                  <a:srgbClr val="002060"/>
                </a:solidFill>
                <a:effectLst/>
              </a:rPr>
              <a:t>   открытые уроки, 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мастер-классы для директоров, </a:t>
            </a:r>
            <a:r>
              <a:rPr lang="ru-RU" sz="2200" kern="0" dirty="0" err="1" smtClean="0">
                <a:solidFill>
                  <a:srgbClr val="002060"/>
                </a:solidFill>
                <a:effectLst/>
              </a:rPr>
              <a:t>зам.директоров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 (недостаточно </a:t>
            </a:r>
            <a:r>
              <a:rPr lang="ru-RU" sz="2200" kern="0" dirty="0">
                <a:solidFill>
                  <a:srgbClr val="002060"/>
                </a:solidFill>
                <a:effectLst/>
              </a:rPr>
              <a:t>для 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учителей- предметников);</a:t>
            </a:r>
            <a:br>
              <a:rPr lang="ru-RU" sz="2200" kern="0" dirty="0" smtClean="0">
                <a:solidFill>
                  <a:srgbClr val="002060"/>
                </a:solidFill>
                <a:effectLst/>
              </a:rPr>
            </a:br>
            <a:r>
              <a:rPr lang="ru-RU" sz="2200" kern="0" dirty="0" smtClean="0">
                <a:solidFill>
                  <a:srgbClr val="002060"/>
                </a:solidFill>
                <a:effectLst/>
              </a:rPr>
              <a:t>   не имеют </a:t>
            </a:r>
            <a:r>
              <a:rPr lang="ru-RU" sz="2200" kern="0" dirty="0" smtClean="0">
                <a:solidFill>
                  <a:schemeClr val="accent6"/>
                </a:solidFill>
                <a:effectLst/>
              </a:rPr>
              <a:t>очных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 результатов (</a:t>
            </a:r>
            <a:r>
              <a:rPr lang="ru-RU" sz="2200" kern="0" dirty="0" smtClean="0">
                <a:solidFill>
                  <a:schemeClr val="accent6"/>
                </a:solidFill>
                <a:effectLst/>
              </a:rPr>
              <a:t>дистанционные 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конкурсы, олимпиады, публикации…);</a:t>
            </a:r>
            <a:br>
              <a:rPr lang="ru-RU" sz="2200" kern="0" dirty="0" smtClean="0">
                <a:solidFill>
                  <a:srgbClr val="002060"/>
                </a:solidFill>
                <a:effectLst/>
              </a:rPr>
            </a:br>
            <a:r>
              <a:rPr lang="ru-RU" sz="2200" kern="0" dirty="0">
                <a:solidFill>
                  <a:srgbClr val="002060"/>
                </a:solidFill>
                <a:effectLst/>
              </a:rPr>
              <a:t> 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  нет обобщения опыта работы по </a:t>
            </a:r>
            <a:r>
              <a:rPr lang="ru-RU" sz="2200" kern="0" dirty="0" err="1" smtClean="0">
                <a:solidFill>
                  <a:srgbClr val="002060"/>
                </a:solidFill>
                <a:effectLst/>
              </a:rPr>
              <a:t>методич.проблеме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;</a:t>
            </a:r>
            <a:br>
              <a:rPr lang="ru-RU" sz="2200" kern="0" dirty="0" smtClean="0">
                <a:solidFill>
                  <a:srgbClr val="002060"/>
                </a:solidFill>
                <a:effectLst/>
              </a:rPr>
            </a:br>
            <a:r>
              <a:rPr lang="ru-RU" sz="2200" kern="0" dirty="0">
                <a:solidFill>
                  <a:srgbClr val="002060"/>
                </a:solidFill>
                <a:effectLst/>
              </a:rPr>
              <a:t> 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  поздно прикрепляются к РИП;</a:t>
            </a:r>
            <a:br>
              <a:rPr lang="ru-RU" sz="2200" kern="0" dirty="0" smtClean="0">
                <a:solidFill>
                  <a:srgbClr val="002060"/>
                </a:solidFill>
                <a:effectLst/>
              </a:rPr>
            </a:br>
            <a:r>
              <a:rPr lang="ru-RU" sz="2200" kern="0" dirty="0" smtClean="0">
                <a:solidFill>
                  <a:schemeClr val="accent6"/>
                </a:solidFill>
                <a:effectLst/>
              </a:rPr>
              <a:t>- низкая культура оформления КР 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(пустые таблицы, некорректные данные, малограмотные формулировки);</a:t>
            </a:r>
            <a:br>
              <a:rPr lang="ru-RU" sz="2200" kern="0" dirty="0" smtClean="0">
                <a:solidFill>
                  <a:srgbClr val="002060"/>
                </a:solidFill>
                <a:effectLst/>
              </a:rPr>
            </a:br>
            <a:r>
              <a:rPr lang="ru-RU" sz="2200" kern="0" dirty="0" smtClean="0">
                <a:solidFill>
                  <a:schemeClr val="accent6"/>
                </a:solidFill>
                <a:effectLst/>
              </a:rPr>
              <a:t>- низкая культура публичного выступления</a:t>
            </a:r>
            <a:r>
              <a:rPr lang="ru-RU" sz="2200" kern="0" dirty="0" smtClean="0">
                <a:solidFill>
                  <a:srgbClr val="002060"/>
                </a:solidFill>
                <a:effectLst/>
              </a:rPr>
              <a:t> (нет алгоритма презентации опыта, многословие, не знают о своей аттестации на СЗД, грамоты за успехи…и к Новому году).</a:t>
            </a:r>
            <a:br>
              <a:rPr lang="ru-RU" sz="2200" kern="0" dirty="0" smtClean="0">
                <a:solidFill>
                  <a:srgbClr val="002060"/>
                </a:solidFill>
                <a:effectLst/>
              </a:rPr>
            </a:br>
            <a:r>
              <a:rPr lang="ru-RU" sz="2000" kern="0" dirty="0" smtClean="0">
                <a:solidFill>
                  <a:srgbClr val="002060"/>
                </a:solidFill>
                <a:effectLst/>
              </a:rPr>
              <a:t>Примечание: результаты за 2 года перед СЗД входят в КР на категорию.</a:t>
            </a:r>
            <a:endParaRPr lang="ru-RU" sz="2200" kern="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50405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chemeClr val="accent6"/>
                </a:solidFill>
                <a:latin typeface="Arial Black" pitchFamily="34" charset="0"/>
              </a:rPr>
              <a:t>Отклонены АК </a:t>
            </a:r>
            <a:r>
              <a:rPr lang="ru-RU" sz="2400" b="1" dirty="0" err="1" smtClean="0">
                <a:solidFill>
                  <a:schemeClr val="accent6"/>
                </a:solidFill>
                <a:latin typeface="Arial Black" pitchFamily="34" charset="0"/>
              </a:rPr>
              <a:t>МОиН</a:t>
            </a:r>
            <a:r>
              <a:rPr lang="ru-RU" sz="2400" b="1" dirty="0" smtClean="0">
                <a:solidFill>
                  <a:schemeClr val="accent6"/>
                </a:solidFill>
                <a:latin typeface="Arial Black" pitchFamily="34" charset="0"/>
              </a:rPr>
              <a:t> РТ </a:t>
            </a:r>
            <a:r>
              <a:rPr lang="ru-RU" sz="2400" b="1" i="1" dirty="0" smtClean="0">
                <a:solidFill>
                  <a:schemeClr val="accent6"/>
                </a:solidFill>
                <a:latin typeface="Arial Black" pitchFamily="34" charset="0"/>
              </a:rPr>
              <a:t>(</a:t>
            </a:r>
            <a:r>
              <a:rPr lang="ru-RU" sz="2000" b="1" i="1" dirty="0" smtClean="0">
                <a:solidFill>
                  <a:schemeClr val="accent6"/>
                </a:solidFill>
                <a:latin typeface="Arial Black" pitchFamily="34" charset="0"/>
              </a:rPr>
              <a:t>причины, проблемы)</a:t>
            </a:r>
            <a:endParaRPr lang="ru-RU" sz="2000" b="1" i="1" dirty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60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itchFamily="18" charset="0"/>
              </a:rPr>
              <a:t>Динамика качественного состава педагогов</a:t>
            </a:r>
            <a:r>
              <a:rPr lang="ru-RU" sz="2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itchFamily="18" charset="0"/>
              </a:rPr>
              <a:t>:</a:t>
            </a:r>
            <a:endParaRPr lang="ru-RU" sz="2800" b="1" dirty="0">
              <a:solidFill>
                <a:srgbClr val="C0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563870"/>
              </p:ext>
            </p:extLst>
          </p:nvPr>
        </p:nvGraphicFramePr>
        <p:xfrm>
          <a:off x="971601" y="2132856"/>
          <a:ext cx="7848871" cy="23298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95536"/>
                <a:gridCol w="2183745"/>
                <a:gridCol w="2055097"/>
                <a:gridCol w="1914493"/>
              </a:tblGrid>
              <a:tr h="6885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Всего имеют </a:t>
                      </a:r>
                      <a:r>
                        <a:rPr lang="ru-RU" sz="1600" dirty="0" err="1">
                          <a:effectLst/>
                        </a:rPr>
                        <a:t>кв.категории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Высшую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Первую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8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2015/16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12138/64,1%</a:t>
                      </a:r>
                      <a:endParaRPr lang="ru-RU" sz="2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endParaRPr lang="ru-RU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3789/20%</a:t>
                      </a:r>
                      <a:endParaRPr lang="ru-RU" sz="2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endParaRPr lang="ru-RU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8343/44%</a:t>
                      </a:r>
                      <a:endParaRPr lang="ru-RU" sz="2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endParaRPr lang="ru-RU" sz="2400" dirty="0"/>
                    </a:p>
                  </a:txBody>
                  <a:tcPr marL="68580" marR="68580" marT="0" marB="0"/>
                </a:tc>
              </a:tr>
              <a:tr h="743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2016/17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 smtClean="0">
                          <a:effectLst/>
                        </a:rPr>
                        <a:t>.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п/г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10162/65,8%</a:t>
                      </a:r>
                      <a:endParaRPr lang="ru-RU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2907/18,8%</a:t>
                      </a:r>
                      <a:endParaRPr lang="ru-RU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7222/46,7%</a:t>
                      </a:r>
                      <a:endParaRPr lang="ru-RU" sz="240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42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</a:pPr>
            <a:endParaRPr lang="ru-RU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</a:pP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65824060"/>
              </p:ext>
            </p:extLst>
          </p:nvPr>
        </p:nvGraphicFramePr>
        <p:xfrm>
          <a:off x="1115616" y="980728"/>
          <a:ext cx="6768752" cy="416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415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92494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endParaRPr lang="ru-RU" sz="2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199407"/>
              </p:ext>
            </p:extLst>
          </p:nvPr>
        </p:nvGraphicFramePr>
        <p:xfrm>
          <a:off x="0" y="0"/>
          <a:ext cx="9144002" cy="7000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230"/>
                <a:gridCol w="1392478"/>
                <a:gridCol w="762048"/>
                <a:gridCol w="682278"/>
                <a:gridCol w="347362"/>
                <a:gridCol w="682278"/>
                <a:gridCol w="682278"/>
                <a:gridCol w="682278"/>
                <a:gridCol w="682278"/>
                <a:gridCol w="542590"/>
                <a:gridCol w="393650"/>
                <a:gridCol w="630850"/>
                <a:gridCol w="668702"/>
                <a:gridCol w="668702"/>
              </a:tblGrid>
              <a:tr h="104461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№№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Общая численность работников образования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Всего имеют </a:t>
                      </a:r>
                      <a:r>
                        <a:rPr lang="ru-RU" sz="1400" b="1" dirty="0" err="1">
                          <a:effectLst/>
                        </a:rPr>
                        <a:t>квалиф</a:t>
                      </a:r>
                      <a:r>
                        <a:rPr lang="ru-RU" sz="1400" b="1" dirty="0">
                          <a:effectLst/>
                        </a:rPr>
                        <a:t>. категории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 том числе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Не имеют кв. категорий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количество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%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из них имеют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из них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95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высшую категорию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первую категорию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вторую категорию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Всего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Прошли на СЗД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Не проходили на СЗД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95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количество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%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количество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%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количество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%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4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endParaRPr lang="ru-RU" sz="2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779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Численность </a:t>
                      </a:r>
                      <a:r>
                        <a:rPr lang="ru-RU" sz="1400" b="1" dirty="0" err="1">
                          <a:effectLst/>
                        </a:rPr>
                        <a:t>педработников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9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руководящие работники в том числе: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7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руководящие работники, аттестованные по педагогическим должностям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педагогические работники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7" marR="628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9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6257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5610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44624"/>
            <a:ext cx="9144000" cy="1944216"/>
          </a:xfrm>
        </p:spPr>
        <p:txBody>
          <a:bodyPr>
            <a:noAutofit/>
          </a:bodyPr>
          <a:lstStyle/>
          <a:p>
            <a:pPr algn="l"/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endParaRPr lang="ru-RU" sz="32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r="7585" b="8279"/>
          <a:stretch/>
        </p:blipFill>
        <p:spPr bwMode="auto">
          <a:xfrm>
            <a:off x="323528" y="457200"/>
            <a:ext cx="4617720" cy="56102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/>
          <p:cNvPicPr/>
          <p:nvPr/>
        </p:nvPicPr>
        <p:blipFill rotWithShape="1">
          <a:blip r:embed="rId3"/>
          <a:srcRect l="28638" t="4258" r="4489" b="8640"/>
          <a:stretch/>
        </p:blipFill>
        <p:spPr bwMode="auto">
          <a:xfrm>
            <a:off x="4941248" y="692696"/>
            <a:ext cx="3933825" cy="53747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97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6257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5610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23528" y="1"/>
            <a:ext cx="8496944" cy="620687"/>
          </a:xfrm>
        </p:spPr>
        <p:txBody>
          <a:bodyPr>
            <a:noAutofit/>
          </a:bodyPr>
          <a:lstStyle/>
          <a:p>
            <a:pPr algn="l"/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>форма 3</a:t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>Форма №3</a:t>
            </a:r>
            <a:r>
              <a:rPr lang="ru-RU" sz="3200" b="1" dirty="0">
                <a:solidFill>
                  <a:srgbClr val="0000FF"/>
                </a:solidFill>
                <a:latin typeface="+mn-lt"/>
              </a:rPr>
              <a:t/>
            </a:r>
            <a:br>
              <a:rPr lang="ru-RU" sz="3200" b="1" dirty="0">
                <a:solidFill>
                  <a:srgbClr val="0000FF"/>
                </a:solidFill>
                <a:latin typeface="+mn-lt"/>
              </a:rPr>
            </a:br>
            <a:r>
              <a:rPr lang="ru-RU" sz="2400" b="1" dirty="0">
                <a:solidFill>
                  <a:srgbClr val="3333FF"/>
                </a:solidFill>
              </a:rPr>
              <a:t>Отчет о достижениях </a:t>
            </a:r>
            <a:r>
              <a:rPr lang="ru-RU" sz="2400" b="1" dirty="0" err="1">
                <a:solidFill>
                  <a:srgbClr val="3333FF"/>
                </a:solidFill>
              </a:rPr>
              <a:t>аттестующихся</a:t>
            </a:r>
            <a:r>
              <a:rPr lang="ru-RU" sz="2400" b="1" dirty="0">
                <a:solidFill>
                  <a:srgbClr val="3333FF"/>
                </a:solidFill>
              </a:rPr>
              <a:t> педагогов и результатах профессионального тестирования на апрель 2016 </a:t>
            </a:r>
            <a:r>
              <a:rPr lang="ru-RU" sz="3200" dirty="0">
                <a:solidFill>
                  <a:srgbClr val="3333FF"/>
                </a:solidFill>
              </a:rPr>
              <a:t/>
            </a:r>
            <a:br>
              <a:rPr lang="ru-RU" sz="3200" dirty="0">
                <a:solidFill>
                  <a:srgbClr val="3333FF"/>
                </a:solidFill>
              </a:rPr>
            </a:br>
            <a:r>
              <a:rPr lang="ru-RU" sz="3200" b="1" i="1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</a:rPr>
            </a:br>
            <a:endParaRPr lang="ru-RU" sz="3200" b="1" dirty="0">
              <a:solidFill>
                <a:srgbClr val="0000FF"/>
              </a:solidFill>
              <a:latin typeface="+mn-l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205964"/>
              </p:ext>
            </p:extLst>
          </p:nvPr>
        </p:nvGraphicFramePr>
        <p:xfrm>
          <a:off x="215516" y="766036"/>
          <a:ext cx="8712968" cy="5388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/>
                <a:gridCol w="2569985"/>
                <a:gridCol w="771059"/>
                <a:gridCol w="1156589"/>
                <a:gridCol w="1310800"/>
                <a:gridCol w="693953"/>
                <a:gridCol w="914438"/>
                <a:gridCol w="936104"/>
              </a:tblGrid>
              <a:tr h="10599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400" dirty="0">
                          <a:effectLst/>
                        </a:rPr>
                        <a:t>№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dirty="0">
                          <a:effectLst/>
                        </a:rPr>
                        <a:t>Всего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800">
                          <a:effectLst/>
                        </a:rPr>
                        <a:t>В том числе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>
                          <a:effectLst/>
                        </a:rPr>
                        <a:t>Отозвали заявления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>
                          <a:effectLst/>
                        </a:rPr>
                        <a:t>Отклонены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1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dirty="0">
                          <a:effectLst/>
                        </a:rPr>
                        <a:t>Высшая категория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dirty="0">
                          <a:effectLst/>
                        </a:rPr>
                        <a:t>1 категория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dirty="0">
                          <a:effectLst/>
                        </a:rPr>
                        <a:t>СЗД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8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600" dirty="0">
                          <a:effectLst/>
                        </a:rPr>
                        <a:t>1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 работников, заявившихся на аттестацию в 2015/2016 уч. г.,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8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2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5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1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0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0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572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1.2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dirty="0">
                          <a:effectLst/>
                        </a:rPr>
                        <a:t>Награждены государственными наградами и почетными званиями («Заслуженный учитель» и др.)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effectLst/>
                        </a:rPr>
                        <a:t>0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effectLst/>
                        </a:rPr>
                        <a:t>0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effectLst/>
                        </a:rPr>
                        <a:t>0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effectLst/>
                        </a:rPr>
                        <a:t>0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0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0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572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1.3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dirty="0">
                          <a:effectLst/>
                        </a:rPr>
                        <a:t>Награждены ведомственными нагрудными знаками («За заслуги в образовании» и др.)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1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0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1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effectLst/>
                        </a:rPr>
                        <a:t>0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effectLst/>
                        </a:rPr>
                        <a:t>0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0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9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1.4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 работают со степенями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1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0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1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>
                          <a:effectLst/>
                        </a:rPr>
                        <a:t>0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effectLst/>
                        </a:rPr>
                        <a:t>0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000" b="1" dirty="0">
                          <a:effectLst/>
                        </a:rPr>
                        <a:t>0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31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551</TotalTime>
  <Words>566</Words>
  <Application>Microsoft Office PowerPoint</Application>
  <PresentationFormat>Экран (4:3)</PresentationFormat>
  <Paragraphs>287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Педагогическая аттестация как приоритетное направление кадровой политики в системе образования г.Казани (итоги, проблемы, пути решения)  И.А.Николаевская, старший методист Информационно-методического отдела Управления образования г.Казани </vt:lpstr>
      <vt:lpstr>Презентация PowerPoint</vt:lpstr>
      <vt:lpstr>Презентация PowerPoint</vt:lpstr>
      <vt:lpstr>- педагоги-досрочники (совокупность результатов: нет «звездного результата») - недостаточные профессиональные результаты:    ЕГЭ, ОГЭ, предметные мониторинги ниже РТ;    открытые уроки, мастер-классы для директоров, зам.директоров (недостаточно для учителей- предметников);    не имеют очных результатов (дистанционные конкурсы, олимпиады, публикации…);    нет обобщения опыта работы по методич.проблеме;    поздно прикрепляются к РИП; - низкая культура оформления КР (пустые таблицы, некорректные данные, малограмотные формулировки); - низкая культура публичного выступления (нет алгоритма презентации опыта, многословие, не знают о своей аттестации на СЗД, грамоты за успехи…и к Новому году). Примечание: результаты за 2 года перед СЗД входят в КР на категорию.</vt:lpstr>
      <vt:lpstr>Презентация PowerPoint</vt:lpstr>
      <vt:lpstr>Презентация PowerPoint</vt:lpstr>
      <vt:lpstr>   </vt:lpstr>
      <vt:lpstr>        </vt:lpstr>
      <vt:lpstr>форма 3   Форма №3 Отчет о достижениях аттестующихся педагогов и результатах профессионального тестирования на апрель 2016      </vt:lpstr>
      <vt:lpstr>Рекомендации по заполнению формы №3  </vt:lpstr>
      <vt:lpstr>Форма №4 Сводная таблица итогов аттестации педагогических работников на апрель 2017      </vt:lpstr>
      <vt:lpstr>Рекомендации по заполнению формы №4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Приоритетное направление кадровой политики в системе образования  </dc:title>
  <cp:lastModifiedBy>User</cp:lastModifiedBy>
  <cp:revision>32</cp:revision>
  <dcterms:modified xsi:type="dcterms:W3CDTF">2017-04-04T14:30:57Z</dcterms:modified>
</cp:coreProperties>
</file>